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71" r:id="rId8"/>
    <p:sldId id="273" r:id="rId9"/>
    <p:sldId id="272" r:id="rId10"/>
    <p:sldId id="274" r:id="rId11"/>
    <p:sldId id="268" r:id="rId12"/>
    <p:sldId id="266" r:id="rId13"/>
    <p:sldId id="267"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44" autoAdjust="0"/>
    <p:restoredTop sz="94660"/>
  </p:normalViewPr>
  <p:slideViewPr>
    <p:cSldViewPr snapToGrid="0">
      <p:cViewPr>
        <p:scale>
          <a:sx n="64" d="100"/>
          <a:sy n="64" d="100"/>
        </p:scale>
        <p:origin x="-1170"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FF0D1-9770-4269-841D-B0D5161406CA}"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54620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FF0D1-9770-4269-841D-B0D5161406CA}"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135820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FF0D1-9770-4269-841D-B0D5161406CA}"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221500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FF0D1-9770-4269-841D-B0D5161406CA}"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285199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FF0D1-9770-4269-841D-B0D5161406CA}"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423321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FF0D1-9770-4269-841D-B0D5161406CA}"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309289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FF0D1-9770-4269-841D-B0D5161406CA}"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236046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FF0D1-9770-4269-841D-B0D5161406CA}"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249840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FF0D1-9770-4269-841D-B0D5161406CA}"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205224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FF0D1-9770-4269-841D-B0D5161406CA}"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312870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FF0D1-9770-4269-841D-B0D5161406CA}"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87BAB-B681-4C10-973A-8BC6507CD59C}" type="slidenum">
              <a:rPr lang="en-US" smtClean="0"/>
              <a:t>‹#›</a:t>
            </a:fld>
            <a:endParaRPr lang="en-US"/>
          </a:p>
        </p:txBody>
      </p:sp>
    </p:spTree>
    <p:extLst>
      <p:ext uri="{BB962C8B-B14F-4D97-AF65-F5344CB8AC3E}">
        <p14:creationId xmlns:p14="http://schemas.microsoft.com/office/powerpoint/2010/main" val="49715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F0D1-9770-4269-841D-B0D5161406CA}" type="datetimeFigureOut">
              <a:rPr lang="en-US" smtClean="0"/>
              <a:t>3/2/2020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87BAB-B681-4C10-973A-8BC6507CD59C}" type="slidenum">
              <a:rPr lang="en-US" smtClean="0"/>
              <a:t>‹#›</a:t>
            </a:fld>
            <a:endParaRPr lang="en-US"/>
          </a:p>
        </p:txBody>
      </p:sp>
    </p:spTree>
    <p:extLst>
      <p:ext uri="{BB962C8B-B14F-4D97-AF65-F5344CB8AC3E}">
        <p14:creationId xmlns:p14="http://schemas.microsoft.com/office/powerpoint/2010/main" val="2569698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LEVELLING</a:t>
            </a:r>
            <a:endParaRPr lang="en-US" b="1" dirty="0"/>
          </a:p>
        </p:txBody>
      </p:sp>
    </p:spTree>
    <p:extLst>
      <p:ext uri="{BB962C8B-B14F-4D97-AF65-F5344CB8AC3E}">
        <p14:creationId xmlns:p14="http://schemas.microsoft.com/office/powerpoint/2010/main" val="1464375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3190" y="952824"/>
            <a:ext cx="10515600" cy="4351338"/>
          </a:xfrm>
        </p:spPr>
        <p:txBody>
          <a:bodyPr/>
          <a:lstStyle/>
          <a:p>
            <a:pPr marL="0" indent="0">
              <a:buNone/>
            </a:pPr>
            <a:r>
              <a:rPr lang="en-US" b="1" dirty="0"/>
              <a:t>Wye level </a:t>
            </a:r>
          </a:p>
          <a:p>
            <a:pPr marL="0" indent="0">
              <a:buNone/>
            </a:pPr>
            <a:r>
              <a:rPr lang="en-US" dirty="0"/>
              <a:t>• The essential difference between wye level and other levels is that in wye level the telescope is carried by two vertical wye supports. The telescope can be rotated, moved or even raised in wyes.</a:t>
            </a:r>
          </a:p>
          <a:p>
            <a:endParaRPr lang="en-US" dirty="0"/>
          </a:p>
        </p:txBody>
      </p:sp>
      <p:pic>
        <p:nvPicPr>
          <p:cNvPr id="3074" name="Picture 2" descr="Wye level&#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11" y="3128493"/>
            <a:ext cx="4422100" cy="3340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217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Automatic Level</a:t>
            </a:r>
            <a:endParaRPr lang="en-US" b="1" dirty="0"/>
          </a:p>
        </p:txBody>
      </p:sp>
      <p:pic>
        <p:nvPicPr>
          <p:cNvPr id="1026" name="Picture 2" descr="Image result for pics of automatic lev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7718" y="1349106"/>
            <a:ext cx="4867791" cy="4946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14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Automatic Level</a:t>
            </a:r>
            <a:endParaRPr lang="en-US" b="1" dirty="0"/>
          </a:p>
        </p:txBody>
      </p:sp>
      <p:sp>
        <p:nvSpPr>
          <p:cNvPr id="3" name="Content Placeholder 2"/>
          <p:cNvSpPr>
            <a:spLocks noGrp="1"/>
          </p:cNvSpPr>
          <p:nvPr>
            <p:ph idx="1"/>
          </p:nvPr>
        </p:nvSpPr>
        <p:spPr/>
        <p:txBody>
          <a:bodyPr/>
          <a:lstStyle/>
          <a:p>
            <a:pPr algn="just">
              <a:buFont typeface="Wingdings" panose="05000000000000000000" pitchFamily="2" charset="2"/>
              <a:buChar char="v"/>
            </a:pPr>
            <a:r>
              <a:rPr lang="en-GB" dirty="0" smtClean="0"/>
              <a:t> </a:t>
            </a:r>
            <a:r>
              <a:rPr lang="en-GB" b="1" dirty="0" smtClean="0"/>
              <a:t>Line of collimation</a:t>
            </a:r>
          </a:p>
          <a:p>
            <a:pPr marL="0" indent="0" algn="just">
              <a:buNone/>
            </a:pPr>
            <a:r>
              <a:rPr lang="en-GB" dirty="0" smtClean="0"/>
              <a:t>It is also called as line of sight. It is an imaginary line passing through the optical centre of object glass and optical centre of eye piece</a:t>
            </a:r>
            <a:r>
              <a:rPr lang="en-GB" dirty="0" smtClean="0"/>
              <a:t>.</a:t>
            </a:r>
          </a:p>
          <a:p>
            <a:pPr marL="0" indent="0" algn="just">
              <a:buNone/>
            </a:pPr>
            <a:endParaRPr lang="en-GB" dirty="0" smtClean="0"/>
          </a:p>
          <a:p>
            <a:pPr algn="just">
              <a:buFont typeface="Wingdings" panose="05000000000000000000" pitchFamily="2" charset="2"/>
              <a:buChar char="v"/>
            </a:pPr>
            <a:r>
              <a:rPr lang="en-GB" b="1" dirty="0"/>
              <a:t> </a:t>
            </a:r>
            <a:r>
              <a:rPr lang="en-GB" b="1" dirty="0" smtClean="0"/>
              <a:t>Axis of Telescope</a:t>
            </a:r>
          </a:p>
          <a:p>
            <a:pPr marL="0" indent="0" algn="just">
              <a:buNone/>
            </a:pPr>
            <a:r>
              <a:rPr lang="en-GB" dirty="0" smtClean="0"/>
              <a:t>It is that line which is joining the optical centre of object glass to the optical centre of eye piece.</a:t>
            </a:r>
            <a:endParaRPr lang="en-US" dirty="0"/>
          </a:p>
        </p:txBody>
      </p:sp>
    </p:spTree>
    <p:extLst>
      <p:ext uri="{BB962C8B-B14F-4D97-AF65-F5344CB8AC3E}">
        <p14:creationId xmlns:p14="http://schemas.microsoft.com/office/powerpoint/2010/main" val="298290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494" y="1376496"/>
            <a:ext cx="10515600" cy="5481504"/>
          </a:xfrm>
        </p:spPr>
        <p:txBody>
          <a:bodyPr>
            <a:normAutofit/>
          </a:bodyPr>
          <a:lstStyle/>
          <a:p>
            <a:pPr algn="just">
              <a:buFont typeface="Wingdings" panose="05000000000000000000" pitchFamily="2" charset="2"/>
              <a:buChar char="v"/>
            </a:pPr>
            <a:r>
              <a:rPr lang="en-GB" dirty="0" smtClean="0"/>
              <a:t> </a:t>
            </a:r>
            <a:r>
              <a:rPr lang="en-GB" b="1" dirty="0" smtClean="0"/>
              <a:t>Back Sight Reading</a:t>
            </a:r>
          </a:p>
          <a:p>
            <a:pPr marL="0" indent="0" algn="just">
              <a:buNone/>
            </a:pPr>
            <a:r>
              <a:rPr lang="en-GB" dirty="0"/>
              <a:t> </a:t>
            </a:r>
            <a:r>
              <a:rPr lang="en-GB" dirty="0" smtClean="0"/>
              <a:t>It is that very first reading that is taken from the instrument level on the graduated rod or stick</a:t>
            </a:r>
            <a:r>
              <a:rPr lang="en-GB" dirty="0" smtClean="0"/>
              <a:t>.</a:t>
            </a:r>
          </a:p>
          <a:p>
            <a:pPr marL="0" indent="0" algn="just">
              <a:buNone/>
            </a:pPr>
            <a:endParaRPr lang="en-GB" dirty="0" smtClean="0"/>
          </a:p>
          <a:p>
            <a:pPr algn="just">
              <a:buFont typeface="Wingdings" panose="05000000000000000000" pitchFamily="2" charset="2"/>
              <a:buChar char="v"/>
            </a:pPr>
            <a:r>
              <a:rPr lang="en-GB" dirty="0"/>
              <a:t> </a:t>
            </a:r>
            <a:r>
              <a:rPr lang="en-GB" b="1" dirty="0" smtClean="0"/>
              <a:t>Fore Sight Reading</a:t>
            </a:r>
          </a:p>
          <a:p>
            <a:pPr marL="0" indent="0" algn="just">
              <a:buNone/>
            </a:pPr>
            <a:r>
              <a:rPr lang="en-GB" dirty="0" smtClean="0"/>
              <a:t>It is that reading which is taken at a point whose reduce level is to be determined w.r.t  the back sight  reading. It is the last reading taken on the staff from the same setup of level</a:t>
            </a:r>
            <a:r>
              <a:rPr lang="en-GB" dirty="0" smtClean="0"/>
              <a:t>.</a:t>
            </a:r>
            <a:endParaRPr lang="en-GB" dirty="0" smtClean="0"/>
          </a:p>
        </p:txBody>
      </p:sp>
    </p:spTree>
    <p:extLst>
      <p:ext uri="{BB962C8B-B14F-4D97-AF65-F5344CB8AC3E}">
        <p14:creationId xmlns:p14="http://schemas.microsoft.com/office/powerpoint/2010/main" val="342074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v"/>
            </a:pPr>
            <a:r>
              <a:rPr lang="en-GB" dirty="0"/>
              <a:t> </a:t>
            </a:r>
            <a:r>
              <a:rPr lang="en-GB" b="1" dirty="0"/>
              <a:t>Intermediate Reading</a:t>
            </a:r>
          </a:p>
          <a:p>
            <a:pPr marL="0" indent="0" algn="just">
              <a:buNone/>
            </a:pPr>
            <a:r>
              <a:rPr lang="en-GB" dirty="0"/>
              <a:t>All of the staff reading taken after back sight or fore sight</a:t>
            </a:r>
            <a:r>
              <a:rPr lang="en-GB" dirty="0" smtClean="0"/>
              <a:t>.</a:t>
            </a:r>
          </a:p>
          <a:p>
            <a:pPr marL="0" indent="0" algn="just">
              <a:buNone/>
            </a:pPr>
            <a:endParaRPr lang="en-GB" dirty="0"/>
          </a:p>
          <a:p>
            <a:pPr algn="just">
              <a:buFont typeface="Wingdings" panose="05000000000000000000" pitchFamily="2" charset="2"/>
              <a:buChar char="v"/>
            </a:pPr>
            <a:r>
              <a:rPr lang="en-GB" dirty="0"/>
              <a:t> </a:t>
            </a:r>
            <a:r>
              <a:rPr lang="en-GB" b="1" dirty="0"/>
              <a:t>Change Point</a:t>
            </a:r>
          </a:p>
          <a:p>
            <a:pPr marL="0" indent="0" algn="just">
              <a:buNone/>
            </a:pPr>
            <a:r>
              <a:rPr lang="en-GB" dirty="0"/>
              <a:t>It is also called as turning point. It is that point where two readings are taken.</a:t>
            </a:r>
            <a:endParaRPr lang="en-US" dirty="0"/>
          </a:p>
          <a:p>
            <a:endParaRPr lang="en-US" dirty="0"/>
          </a:p>
        </p:txBody>
      </p:sp>
    </p:spTree>
    <p:extLst>
      <p:ext uri="{BB962C8B-B14F-4D97-AF65-F5344CB8AC3E}">
        <p14:creationId xmlns:p14="http://schemas.microsoft.com/office/powerpoint/2010/main" val="3583507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Components of Automatic Level</a:t>
            </a:r>
            <a:endParaRPr lang="en-US" b="1" dirty="0"/>
          </a:p>
        </p:txBody>
      </p:sp>
      <p:pic>
        <p:nvPicPr>
          <p:cNvPr id="2052" name="Picture 4" descr="Image result for pics of automatic lev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6896" y="1490718"/>
            <a:ext cx="8198208" cy="491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46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824"/>
            <a:ext cx="10515600" cy="1325563"/>
          </a:xfrm>
        </p:spPr>
        <p:txBody>
          <a:bodyPr>
            <a:normAutofit/>
          </a:bodyPr>
          <a:lstStyle/>
          <a:p>
            <a:r>
              <a:rPr lang="en-GB" sz="5400" b="1" dirty="0" smtClean="0"/>
              <a:t>Levelling</a:t>
            </a:r>
            <a:endParaRPr lang="en-US" sz="5400" b="1" dirty="0"/>
          </a:p>
        </p:txBody>
      </p:sp>
      <p:sp>
        <p:nvSpPr>
          <p:cNvPr id="3" name="Content Placeholder 2"/>
          <p:cNvSpPr>
            <a:spLocks noGrp="1"/>
          </p:cNvSpPr>
          <p:nvPr>
            <p:ph idx="1"/>
          </p:nvPr>
        </p:nvSpPr>
        <p:spPr>
          <a:xfrm>
            <a:off x="838200" y="2250628"/>
            <a:ext cx="10515600" cy="4351338"/>
          </a:xfrm>
        </p:spPr>
        <p:txBody>
          <a:bodyPr>
            <a:normAutofit/>
          </a:bodyPr>
          <a:lstStyle/>
          <a:p>
            <a:pPr marL="0" indent="0" algn="just">
              <a:buNone/>
            </a:pPr>
            <a:r>
              <a:rPr lang="en-GB" dirty="0" smtClean="0"/>
              <a:t>It is a branch of surveying to find the elevation of points or establishing points at a given elevation with respect to given or assumed datum surface. </a:t>
            </a:r>
          </a:p>
          <a:p>
            <a:pPr marL="0" indent="0" algn="just">
              <a:buNone/>
            </a:pPr>
            <a:r>
              <a:rPr lang="en-GB" dirty="0" smtClean="0"/>
              <a:t>It is process of determining position of points in a vertical plane.</a:t>
            </a:r>
            <a:endParaRPr lang="en-US" dirty="0"/>
          </a:p>
        </p:txBody>
      </p:sp>
    </p:spTree>
    <p:extLst>
      <p:ext uri="{BB962C8B-B14F-4D97-AF65-F5344CB8AC3E}">
        <p14:creationId xmlns:p14="http://schemas.microsoft.com/office/powerpoint/2010/main" val="2529983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0366"/>
            <a:ext cx="10515600" cy="1325563"/>
          </a:xfrm>
        </p:spPr>
        <p:txBody>
          <a:bodyPr/>
          <a:lstStyle/>
          <a:p>
            <a:r>
              <a:rPr lang="en-GB" b="1" dirty="0" smtClean="0"/>
              <a:t>Classification </a:t>
            </a:r>
            <a:r>
              <a:rPr lang="en-GB" b="1" dirty="0" smtClean="0"/>
              <a:t>of levelling</a:t>
            </a:r>
            <a:endParaRPr lang="en-US" b="1" dirty="0"/>
          </a:p>
        </p:txBody>
      </p:sp>
      <p:sp>
        <p:nvSpPr>
          <p:cNvPr id="3" name="Content Placeholder 2"/>
          <p:cNvSpPr>
            <a:spLocks noGrp="1"/>
          </p:cNvSpPr>
          <p:nvPr>
            <p:ph idx="1"/>
          </p:nvPr>
        </p:nvSpPr>
        <p:spPr>
          <a:xfrm>
            <a:off x="838200" y="2005929"/>
            <a:ext cx="10515600" cy="4351338"/>
          </a:xfrm>
        </p:spPr>
        <p:txBody>
          <a:bodyPr/>
          <a:lstStyle/>
          <a:p>
            <a:pPr marL="514350" indent="-514350">
              <a:buAutoNum type="arabicPeriod"/>
            </a:pPr>
            <a:r>
              <a:rPr lang="en-GB" dirty="0" smtClean="0"/>
              <a:t>Simple levelling</a:t>
            </a:r>
          </a:p>
          <a:p>
            <a:pPr marL="514350" indent="-514350">
              <a:buAutoNum type="arabicPeriod"/>
            </a:pPr>
            <a:r>
              <a:rPr lang="en-GB" dirty="0" smtClean="0"/>
              <a:t>Compound levelling</a:t>
            </a:r>
          </a:p>
          <a:p>
            <a:pPr marL="514350" indent="-514350">
              <a:buAutoNum type="arabicPeriod"/>
            </a:pPr>
            <a:r>
              <a:rPr lang="en-GB" dirty="0" smtClean="0"/>
              <a:t>Flying levelling</a:t>
            </a:r>
          </a:p>
          <a:p>
            <a:pPr marL="514350" indent="-514350">
              <a:buAutoNum type="arabicPeriod"/>
            </a:pPr>
            <a:r>
              <a:rPr lang="en-GB" dirty="0" smtClean="0"/>
              <a:t>Longitudinal levelling</a:t>
            </a:r>
          </a:p>
          <a:p>
            <a:pPr marL="514350" indent="-514350">
              <a:buAutoNum type="arabicPeriod"/>
            </a:pPr>
            <a:r>
              <a:rPr lang="en-GB" dirty="0" smtClean="0"/>
              <a:t>Cross sectional levelling</a:t>
            </a:r>
          </a:p>
          <a:p>
            <a:pPr marL="514350" indent="-514350">
              <a:buAutoNum type="arabicPeriod"/>
            </a:pPr>
            <a:endParaRPr lang="en-US" dirty="0"/>
          </a:p>
        </p:txBody>
      </p:sp>
    </p:spTree>
    <p:extLst>
      <p:ext uri="{BB962C8B-B14F-4D97-AF65-F5344CB8AC3E}">
        <p14:creationId xmlns:p14="http://schemas.microsoft.com/office/powerpoint/2010/main" val="1836881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653" y="1004552"/>
            <a:ext cx="10515600" cy="5661808"/>
          </a:xfrm>
        </p:spPr>
        <p:txBody>
          <a:bodyPr/>
          <a:lstStyle/>
          <a:p>
            <a:pPr marL="514350" indent="-514350" algn="just">
              <a:buAutoNum type="arabicPeriod"/>
            </a:pPr>
            <a:r>
              <a:rPr lang="en-GB" b="1" dirty="0" smtClean="0"/>
              <a:t>Simple levelling</a:t>
            </a:r>
          </a:p>
          <a:p>
            <a:pPr marL="0" indent="0" algn="just">
              <a:buNone/>
            </a:pPr>
            <a:r>
              <a:rPr lang="en-GB" dirty="0" smtClean="0"/>
              <a:t>It is that type of levelling in which instrument level placed midway between the end points of a line. But in this case distance must not be very large</a:t>
            </a:r>
            <a:r>
              <a:rPr lang="en-GB" dirty="0" smtClean="0"/>
              <a:t>.</a:t>
            </a:r>
          </a:p>
          <a:p>
            <a:pPr marL="0" indent="0" algn="just">
              <a:buNone/>
            </a:pPr>
            <a:endParaRPr lang="en-GB" dirty="0" smtClean="0"/>
          </a:p>
          <a:p>
            <a:pPr marL="0" indent="0" algn="just">
              <a:buNone/>
            </a:pPr>
            <a:r>
              <a:rPr lang="en-GB" b="1" dirty="0" smtClean="0"/>
              <a:t>2. Compound Levelling</a:t>
            </a:r>
          </a:p>
          <a:p>
            <a:pPr marL="0" indent="0" algn="just">
              <a:buNone/>
            </a:pPr>
            <a:r>
              <a:rPr lang="en-GB" dirty="0" smtClean="0"/>
              <a:t>This is also called as differential or continuous </a:t>
            </a:r>
            <a:r>
              <a:rPr lang="en-GB" dirty="0" smtClean="0"/>
              <a:t>levelling.</a:t>
            </a:r>
            <a:r>
              <a:rPr lang="en-GB" dirty="0"/>
              <a:t> </a:t>
            </a:r>
            <a:r>
              <a:rPr lang="en-GB" dirty="0" smtClean="0"/>
              <a:t>This </a:t>
            </a:r>
            <a:r>
              <a:rPr lang="en-GB" dirty="0" smtClean="0"/>
              <a:t>type of levelling is done</a:t>
            </a:r>
            <a:r>
              <a:rPr lang="en-GB" dirty="0" smtClean="0"/>
              <a:t>.</a:t>
            </a:r>
          </a:p>
          <a:p>
            <a:pPr marL="0" indent="0" algn="just">
              <a:buNone/>
            </a:pPr>
            <a:endParaRPr lang="en-GB" dirty="0" smtClean="0"/>
          </a:p>
          <a:p>
            <a:pPr lvl="1" algn="just"/>
            <a:r>
              <a:rPr lang="en-GB" sz="2800" dirty="0" smtClean="0"/>
              <a:t>when the difference between the points is large.</a:t>
            </a:r>
          </a:p>
          <a:p>
            <a:pPr lvl="1" algn="just"/>
            <a:r>
              <a:rPr lang="en-GB" sz="2800" dirty="0"/>
              <a:t>w</a:t>
            </a:r>
            <a:r>
              <a:rPr lang="en-GB" sz="2800" dirty="0" smtClean="0"/>
              <a:t>hen the difference of level between end points is large.</a:t>
            </a:r>
          </a:p>
          <a:p>
            <a:pPr lvl="1" algn="just"/>
            <a:r>
              <a:rPr lang="en-GB" sz="2800" dirty="0"/>
              <a:t>w</a:t>
            </a:r>
            <a:r>
              <a:rPr lang="en-GB" sz="2800" dirty="0" smtClean="0"/>
              <a:t>hen there are obstacles or obstruction between the point.</a:t>
            </a:r>
          </a:p>
        </p:txBody>
      </p:sp>
    </p:spTree>
    <p:extLst>
      <p:ext uri="{BB962C8B-B14F-4D97-AF65-F5344CB8AC3E}">
        <p14:creationId xmlns:p14="http://schemas.microsoft.com/office/powerpoint/2010/main" val="349089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7" y="1030310"/>
            <a:ext cx="10515600" cy="5571656"/>
          </a:xfrm>
        </p:spPr>
        <p:txBody>
          <a:bodyPr/>
          <a:lstStyle/>
          <a:p>
            <a:pPr marL="0" indent="0" algn="just">
              <a:buNone/>
            </a:pPr>
            <a:r>
              <a:rPr lang="en-GB" b="1" dirty="0" smtClean="0"/>
              <a:t>3. Flying Levelling</a:t>
            </a:r>
          </a:p>
          <a:p>
            <a:pPr marL="0" indent="0" algn="just">
              <a:buNone/>
            </a:pPr>
            <a:r>
              <a:rPr lang="en-GB" dirty="0" smtClean="0"/>
              <a:t>In this fore sight and back sight are determined. Intermediate sight are not taken. This type of levelling is done in order to connect the starting point of the alignment of the project to the bench mark</a:t>
            </a:r>
            <a:r>
              <a:rPr lang="en-GB" dirty="0" smtClean="0"/>
              <a:t>.</a:t>
            </a:r>
          </a:p>
          <a:p>
            <a:pPr marL="0" indent="0" algn="just">
              <a:buNone/>
            </a:pPr>
            <a:endParaRPr lang="en-GB" dirty="0" smtClean="0"/>
          </a:p>
          <a:p>
            <a:pPr marL="0" indent="0" algn="just">
              <a:buNone/>
            </a:pPr>
            <a:r>
              <a:rPr lang="en-GB" b="1" dirty="0" smtClean="0"/>
              <a:t>4. Longitudinal levelling</a:t>
            </a:r>
          </a:p>
          <a:p>
            <a:pPr marL="0" indent="0" algn="just">
              <a:buNone/>
            </a:pPr>
            <a:r>
              <a:rPr lang="en-GB" dirty="0" smtClean="0"/>
              <a:t>It is also called as profile levelling and it is performed along the centre line of the alignment of the project like railway road, </a:t>
            </a:r>
            <a:r>
              <a:rPr lang="en-GB" dirty="0" smtClean="0"/>
              <a:t>highway. Longitudinal </a:t>
            </a:r>
            <a:r>
              <a:rPr lang="en-GB" dirty="0" smtClean="0"/>
              <a:t>levelling is done at regular interval and regular interval is 100 to 150m.</a:t>
            </a:r>
          </a:p>
          <a:p>
            <a:pPr marL="0" indent="0" algn="just">
              <a:buNone/>
            </a:pPr>
            <a:r>
              <a:rPr lang="en-GB" dirty="0" smtClean="0"/>
              <a:t> </a:t>
            </a:r>
            <a:endParaRPr lang="en-US" dirty="0"/>
          </a:p>
        </p:txBody>
      </p:sp>
    </p:spTree>
    <p:extLst>
      <p:ext uri="{BB962C8B-B14F-4D97-AF65-F5344CB8AC3E}">
        <p14:creationId xmlns:p14="http://schemas.microsoft.com/office/powerpoint/2010/main" val="408091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684" y="1558344"/>
            <a:ext cx="10515600" cy="5391352"/>
          </a:xfrm>
        </p:spPr>
        <p:txBody>
          <a:bodyPr>
            <a:normAutofit/>
          </a:bodyPr>
          <a:lstStyle/>
          <a:p>
            <a:pPr marL="0" indent="0" algn="just">
              <a:buNone/>
            </a:pPr>
            <a:r>
              <a:rPr lang="en-GB" sz="3600" b="1" dirty="0" smtClean="0"/>
              <a:t>5. Cross sectional levelling</a:t>
            </a:r>
          </a:p>
          <a:p>
            <a:pPr marL="0" indent="0" algn="just">
              <a:buNone/>
            </a:pPr>
            <a:r>
              <a:rPr lang="en-GB" dirty="0" smtClean="0"/>
              <a:t>It is done or conducted in direction perpendicular to the longitudinal levelling.</a:t>
            </a:r>
            <a:r>
              <a:rPr lang="en-US" dirty="0" smtClean="0"/>
              <a:t> Cross sectional levelling is done in regular interval of 10,20,30 and 50m.</a:t>
            </a:r>
            <a:endParaRPr lang="en-GB" dirty="0" smtClean="0"/>
          </a:p>
        </p:txBody>
      </p:sp>
    </p:spTree>
    <p:extLst>
      <p:ext uri="{BB962C8B-B14F-4D97-AF65-F5344CB8AC3E}">
        <p14:creationId xmlns:p14="http://schemas.microsoft.com/office/powerpoint/2010/main" val="372570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b="1" dirty="0"/>
              <a:t>Types of Level </a:t>
            </a:r>
            <a:endParaRPr lang="en-US" sz="3200" b="1" dirty="0" smtClean="0"/>
          </a:p>
          <a:p>
            <a:pPr marL="0" indent="0">
              <a:buNone/>
            </a:pPr>
            <a:endParaRPr lang="en-US" dirty="0" smtClean="0"/>
          </a:p>
          <a:p>
            <a:pPr marL="0" indent="0">
              <a:buNone/>
            </a:pPr>
            <a:r>
              <a:rPr lang="en-US" dirty="0" smtClean="0"/>
              <a:t>• </a:t>
            </a:r>
            <a:r>
              <a:rPr lang="en-US" dirty="0"/>
              <a:t>Dumpy level </a:t>
            </a:r>
            <a:endParaRPr lang="en-US" dirty="0" smtClean="0"/>
          </a:p>
          <a:p>
            <a:pPr marL="0" indent="0">
              <a:buNone/>
            </a:pPr>
            <a:r>
              <a:rPr lang="en-US" dirty="0" smtClean="0"/>
              <a:t>• </a:t>
            </a:r>
            <a:r>
              <a:rPr lang="en-US" dirty="0"/>
              <a:t>Tilting level </a:t>
            </a:r>
            <a:endParaRPr lang="en-US" dirty="0" smtClean="0"/>
          </a:p>
          <a:p>
            <a:pPr marL="0" indent="0">
              <a:buNone/>
            </a:pPr>
            <a:r>
              <a:rPr lang="en-US" dirty="0" smtClean="0"/>
              <a:t>• </a:t>
            </a:r>
            <a:r>
              <a:rPr lang="en-US" dirty="0"/>
              <a:t>Wye level </a:t>
            </a:r>
            <a:endParaRPr lang="en-US" dirty="0" smtClean="0"/>
          </a:p>
          <a:p>
            <a:pPr marL="0" indent="0">
              <a:buNone/>
            </a:pPr>
            <a:r>
              <a:rPr lang="en-US" dirty="0" smtClean="0"/>
              <a:t>• </a:t>
            </a:r>
            <a:r>
              <a:rPr lang="en-US" dirty="0"/>
              <a:t>Automatic level</a:t>
            </a:r>
            <a:endParaRPr lang="en-US" dirty="0"/>
          </a:p>
        </p:txBody>
      </p:sp>
    </p:spTree>
    <p:extLst>
      <p:ext uri="{BB962C8B-B14F-4D97-AF65-F5344CB8AC3E}">
        <p14:creationId xmlns:p14="http://schemas.microsoft.com/office/powerpoint/2010/main" val="318308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161" y="941478"/>
            <a:ext cx="10515600" cy="4351338"/>
          </a:xfrm>
        </p:spPr>
        <p:txBody>
          <a:bodyPr/>
          <a:lstStyle/>
          <a:p>
            <a:pPr marL="0" indent="0">
              <a:buNone/>
            </a:pPr>
            <a:r>
              <a:rPr lang="en-US" b="1" dirty="0"/>
              <a:t>Dumpy level </a:t>
            </a:r>
            <a:endParaRPr lang="en-US" b="1" dirty="0" smtClean="0"/>
          </a:p>
          <a:p>
            <a:pPr marL="0" indent="0">
              <a:buNone/>
            </a:pPr>
            <a:endParaRPr lang="en-US" dirty="0"/>
          </a:p>
          <a:p>
            <a:pPr marL="0" indent="0">
              <a:buNone/>
            </a:pPr>
            <a:r>
              <a:rPr lang="en-US" dirty="0" smtClean="0"/>
              <a:t>• </a:t>
            </a:r>
            <a:r>
              <a:rPr lang="en-US" dirty="0"/>
              <a:t>The Dumpy level is a simple, compact and stable instrument. The telescope is rigidly fixed to its supports. Hence it cannot be rotated about horizontal axis.</a:t>
            </a:r>
            <a:endParaRPr lang="en-US" dirty="0"/>
          </a:p>
        </p:txBody>
      </p:sp>
      <p:pic>
        <p:nvPicPr>
          <p:cNvPr id="1026" name="Picture 2" descr="Dumpy level&#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7009" y="3442819"/>
            <a:ext cx="3998991" cy="261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7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230" y="1227096"/>
            <a:ext cx="10515600" cy="4351338"/>
          </a:xfrm>
        </p:spPr>
        <p:txBody>
          <a:bodyPr/>
          <a:lstStyle/>
          <a:p>
            <a:pPr marL="0" indent="0">
              <a:buNone/>
            </a:pPr>
            <a:r>
              <a:rPr lang="en-US" b="1" dirty="0"/>
              <a:t>Tilting Level </a:t>
            </a:r>
            <a:endParaRPr lang="en-US" b="1" dirty="0" smtClean="0"/>
          </a:p>
          <a:p>
            <a:pPr marL="0" indent="0">
              <a:buNone/>
            </a:pPr>
            <a:r>
              <a:rPr lang="en-US" dirty="0" smtClean="0"/>
              <a:t>• </a:t>
            </a:r>
            <a:r>
              <a:rPr lang="en-US" dirty="0"/>
              <a:t>It is also known as I.O.P. level (Indian office Pattern).In this level the telescope tilts about its horizontal axis hence it is called tilting </a:t>
            </a:r>
            <a:r>
              <a:rPr lang="en-US" dirty="0" smtClean="0"/>
              <a:t>level</a:t>
            </a:r>
          </a:p>
          <a:p>
            <a:pPr marL="0" indent="0">
              <a:buNone/>
            </a:pPr>
            <a:endParaRPr lang="en-US" dirty="0"/>
          </a:p>
        </p:txBody>
      </p:sp>
      <p:pic>
        <p:nvPicPr>
          <p:cNvPr id="2050" name="Picture 2" descr="Tilting Level&#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7383" y="2878109"/>
            <a:ext cx="4493666" cy="2983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071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554</Words>
  <Application>Microsoft Office PowerPoint</Application>
  <PresentationFormat>Custom</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LEVELLING</vt:lpstr>
      <vt:lpstr>Levelling</vt:lpstr>
      <vt:lpstr>Classification of levelling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Automatic Level</vt:lpstr>
      <vt:lpstr>Automatic Level</vt:lpstr>
      <vt:lpstr>PowerPoint Presentation</vt:lpstr>
      <vt:lpstr>PowerPoint Presentation</vt:lpstr>
      <vt:lpstr>Components of Automatic Level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LEVELLING</dc:title>
  <dc:creator>User</dc:creator>
  <cp:lastModifiedBy>CRP</cp:lastModifiedBy>
  <cp:revision>21</cp:revision>
  <dcterms:created xsi:type="dcterms:W3CDTF">2018-04-26T18:30:41Z</dcterms:created>
  <dcterms:modified xsi:type="dcterms:W3CDTF">2020-03-02T08:12:00Z</dcterms:modified>
</cp:coreProperties>
</file>